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sldIdLst>
    <p:sldId id="256" r:id="rId2"/>
    <p:sldId id="257" r:id="rId3"/>
    <p:sldId id="258" r:id="rId4"/>
    <p:sldId id="285" r:id="rId5"/>
    <p:sldId id="259" r:id="rId6"/>
    <p:sldId id="260" r:id="rId7"/>
    <p:sldId id="262" r:id="rId8"/>
    <p:sldId id="261" r:id="rId9"/>
    <p:sldId id="263" r:id="rId10"/>
    <p:sldId id="264" r:id="rId11"/>
    <p:sldId id="266" r:id="rId12"/>
    <p:sldId id="270" r:id="rId13"/>
    <p:sldId id="269" r:id="rId14"/>
    <p:sldId id="273" r:id="rId15"/>
    <p:sldId id="279" r:id="rId16"/>
    <p:sldId id="297" r:id="rId17"/>
    <p:sldId id="288" r:id="rId18"/>
    <p:sldId id="290" r:id="rId19"/>
    <p:sldId id="293" r:id="rId20"/>
    <p:sldId id="326" r:id="rId21"/>
    <p:sldId id="325" r:id="rId22"/>
    <p:sldId id="319" r:id="rId23"/>
    <p:sldId id="320" r:id="rId24"/>
    <p:sldId id="321" r:id="rId25"/>
    <p:sldId id="322" r:id="rId26"/>
    <p:sldId id="323" r:id="rId27"/>
    <p:sldId id="324" r:id="rId28"/>
    <p:sldId id="333" r:id="rId29"/>
    <p:sldId id="295" r:id="rId30"/>
    <p:sldId id="328" r:id="rId31"/>
    <p:sldId id="335" r:id="rId32"/>
    <p:sldId id="327" r:id="rId33"/>
    <p:sldId id="330" r:id="rId34"/>
    <p:sldId id="336" r:id="rId35"/>
    <p:sldId id="296" r:id="rId36"/>
    <p:sldId id="305" r:id="rId37"/>
    <p:sldId id="331" r:id="rId38"/>
    <p:sldId id="307" r:id="rId39"/>
    <p:sldId id="332" r:id="rId40"/>
    <p:sldId id="337" r:id="rId41"/>
    <p:sldId id="314" r:id="rId42"/>
    <p:sldId id="280" r:id="rId43"/>
    <p:sldId id="283" r:id="rId44"/>
    <p:sldId id="274" r:id="rId45"/>
    <p:sldId id="275" r:id="rId46"/>
    <p:sldId id="312" r:id="rId47"/>
    <p:sldId id="313" r:id="rId4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 autoAdjust="0"/>
    <p:restoredTop sz="54434" autoAdjust="0"/>
  </p:normalViewPr>
  <p:slideViewPr>
    <p:cSldViewPr>
      <p:cViewPr>
        <p:scale>
          <a:sx n="50" d="100"/>
          <a:sy n="50" d="100"/>
        </p:scale>
        <p:origin x="-2142" y="-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10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gif>
</file>

<file path=ppt/media/image30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68419A-5A21-4D70-AE64-B360736830A9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F8376-BEBF-4732-9102-5F75F74706A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0189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sp.net/mvc/tutorials/getting-started-with-ef-using-mvc/creating-an-entity-framework-data-model-for-an-asp-net-mvc-application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www.programgood.net/ct.ashx?id=defead26-ba32-448c-9c57-f728dd309ed7&amp;url=http://pluralsight.com/training/Courses/Description/ioc-aspdotnet-mvc4" TargetMode="Externa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eresig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jenniferdewalt.com/" TargetMode="External"/><Relationship Id="rId4" Type="http://schemas.openxmlformats.org/officeDocument/2006/relationships/hyperlink" Target="https://www.khanacademy.org/" TargetMode="Externa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27333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New MVC Project and solution called Dog</a:t>
            </a:r>
          </a:p>
          <a:p>
            <a:r>
              <a:rPr lang="en-GB" dirty="0" smtClean="0"/>
              <a:t>View website</a:t>
            </a:r>
          </a:p>
          <a:p>
            <a:r>
              <a:rPr lang="en-GB" dirty="0" smtClean="0"/>
              <a:t>Login</a:t>
            </a:r>
            <a:r>
              <a:rPr lang="en-GB" baseline="0" dirty="0" smtClean="0"/>
              <a:t> as a user</a:t>
            </a:r>
          </a:p>
          <a:p>
            <a:r>
              <a:rPr lang="en-GB" baseline="0" dirty="0" smtClean="0"/>
              <a:t>View database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7009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Add to git</a:t>
            </a:r>
          </a:p>
          <a:p>
            <a:r>
              <a:rPr lang="en-GB" dirty="0" smtClean="0"/>
              <a:t>Get it offsite</a:t>
            </a:r>
            <a:r>
              <a:rPr lang="en-GB" baseline="0" dirty="0" smtClean="0"/>
              <a:t> onto </a:t>
            </a:r>
            <a:r>
              <a:rPr lang="en-GB" baseline="0" dirty="0" err="1" smtClean="0"/>
              <a:t>github</a:t>
            </a:r>
            <a:r>
              <a:rPr lang="en-GB" baseline="0" dirty="0" smtClean="0"/>
              <a:t> asap so can show it to friends at work or whatever</a:t>
            </a:r>
          </a:p>
          <a:p>
            <a:r>
              <a:rPr lang="en-GB" baseline="0" dirty="0" err="1" smtClean="0"/>
              <a:t>Bitbucket</a:t>
            </a:r>
            <a:r>
              <a:rPr lang="en-GB" baseline="0" dirty="0" smtClean="0"/>
              <a:t> another alternative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4648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Like in developing</a:t>
            </a:r>
            <a:r>
              <a:rPr lang="en-GB" baseline="0" dirty="0" smtClean="0"/>
              <a:t> business apps, I always write down the problem:</a:t>
            </a:r>
          </a:p>
          <a:p>
            <a:endParaRPr lang="en-GB" dirty="0" smtClean="0"/>
          </a:p>
          <a:p>
            <a:r>
              <a:rPr lang="en-GB" dirty="0" smtClean="0"/>
              <a:t>Ok that shouldn’t be</a:t>
            </a:r>
            <a:r>
              <a:rPr lang="en-GB" baseline="0" dirty="0" smtClean="0"/>
              <a:t> too hard…</a:t>
            </a:r>
          </a:p>
          <a:p>
            <a:endParaRPr lang="en-GB" baseline="0" dirty="0" smtClean="0"/>
          </a:p>
          <a:p>
            <a:r>
              <a:rPr lang="en-GB" baseline="0" dirty="0" smtClean="0"/>
              <a:t>Slam a website together that works ok on my phone, in a </a:t>
            </a:r>
            <a:r>
              <a:rPr lang="en-GB" b="1" baseline="0" dirty="0" smtClean="0"/>
              <a:t>weekend</a:t>
            </a:r>
            <a:r>
              <a:rPr lang="en-GB" baseline="0" dirty="0" smtClean="0"/>
              <a:t> and it should be ok</a:t>
            </a:r>
            <a:r>
              <a:rPr lang="en-GB" baseline="0" dirty="0" smtClean="0"/>
              <a:t>!</a:t>
            </a:r>
          </a:p>
          <a:p>
            <a:endParaRPr lang="en-GB" baseline="0" dirty="0" smtClean="0"/>
          </a:p>
          <a:p>
            <a:r>
              <a:rPr lang="en-GB" baseline="0" dirty="0" smtClean="0"/>
              <a:t>Hmm – maybe not.. Lets take this opportunity to play with code…  </a:t>
            </a:r>
          </a:p>
          <a:p>
            <a:endParaRPr lang="en-GB" baseline="0" dirty="0" smtClean="0"/>
          </a:p>
          <a:p>
            <a:r>
              <a:rPr lang="en-GB" baseline="0" dirty="0" smtClean="0"/>
              <a:t>How about I call it Winter Project and spend a few months playing..</a:t>
            </a:r>
          </a:p>
          <a:p>
            <a:endParaRPr lang="en-GB" baseline="0" dirty="0" smtClean="0"/>
          </a:p>
          <a:p>
            <a:r>
              <a:rPr lang="en-GB" baseline="0" dirty="0" smtClean="0"/>
              <a:t>How about I model the project on what I do at work</a:t>
            </a:r>
          </a:p>
          <a:p>
            <a:endParaRPr lang="en-GB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err="1" smtClean="0"/>
              <a:t>Enterprisey</a:t>
            </a:r>
            <a:endParaRPr lang="en-GB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ASP.NET MVC (couldn’t get Nancy / Mono etc.. Into these classic institutions)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SQL Server (they’ve usually got it already)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Base it on my experience of what Enterprise apps need to be… </a:t>
            </a:r>
            <a:r>
              <a:rPr lang="en-GB" baseline="0" dirty="0" err="1" smtClean="0"/>
              <a:t>ie</a:t>
            </a:r>
            <a:endParaRPr lang="en-GB" baseline="0" dirty="0" smtClean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KISS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Development vs Maintenance costs.. Up to 80% of a projects costs are in maintenance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Overseas developers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Many developers jump in from 1 to 6 months to make small change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n-GB" baseline="0" dirty="0" smtClean="0"/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GB" baseline="0" dirty="0" smtClean="0"/>
              <a:t>http://stackoverflow.com/questions/3477706/development-cost-versus-maintenance-cost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9481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And this is the story of what I’ve learned…over the last 5 months..</a:t>
            </a:r>
            <a:endParaRPr lang="en-GB" baseline="0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5521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http://www.programgood.net/default,page,7.aspx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5899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Copy others</a:t>
            </a:r>
          </a:p>
          <a:p>
            <a:pPr lvl="1"/>
            <a:r>
              <a:rPr lang="en-GB" dirty="0" err="1" smtClean="0"/>
              <a:t>Pluralsight</a:t>
            </a:r>
            <a:endParaRPr lang="en-GB" dirty="0" smtClean="0"/>
          </a:p>
          <a:p>
            <a:pPr lvl="1"/>
            <a:r>
              <a:rPr lang="en-GB" dirty="0" smtClean="0"/>
              <a:t>Great MVC Sample code</a:t>
            </a:r>
          </a:p>
          <a:p>
            <a:pPr lvl="2"/>
            <a:r>
              <a:rPr lang="en-GB" dirty="0" smtClean="0"/>
              <a:t>Contoso University</a:t>
            </a:r>
          </a:p>
          <a:p>
            <a:pPr lvl="3"/>
            <a:r>
              <a:rPr lang="en-GB" dirty="0" smtClean="0">
                <a:hlinkClick r:id="rId3"/>
              </a:rPr>
              <a:t>http://www.asp.net/mvc/tutorials/getting-started-with-ef-using-mvc/creating-an-entity-framework-data-model-for-an-asp-net-mvc-application</a:t>
            </a:r>
            <a:endParaRPr lang="en-GB" dirty="0" smtClean="0"/>
          </a:p>
          <a:p>
            <a:pPr lvl="2"/>
            <a:r>
              <a:rPr lang="en-GB" dirty="0" err="1" smtClean="0"/>
              <a:t>SutekiShop</a:t>
            </a:r>
            <a:endParaRPr lang="en-GB" dirty="0" smtClean="0"/>
          </a:p>
          <a:p>
            <a:pPr lvl="3"/>
            <a:r>
              <a:rPr lang="en-GB" dirty="0" smtClean="0"/>
              <a:t>MVC3, </a:t>
            </a:r>
            <a:r>
              <a:rPr lang="en-GB" dirty="0" err="1" smtClean="0"/>
              <a:t>Nhibernate</a:t>
            </a:r>
            <a:r>
              <a:rPr lang="en-GB" dirty="0" smtClean="0"/>
              <a:t>, Windsor, </a:t>
            </a:r>
            <a:r>
              <a:rPr lang="en-GB" dirty="0" err="1" smtClean="0"/>
              <a:t>Nunit</a:t>
            </a:r>
            <a:r>
              <a:rPr lang="en-GB" dirty="0" smtClean="0"/>
              <a:t>, Rhino Mocks</a:t>
            </a:r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K </a:t>
            </a:r>
            <a:r>
              <a:rPr lang="en-GB" dirty="0" smtClean="0"/>
              <a:t>Scott Allen is a great educator!</a:t>
            </a:r>
          </a:p>
          <a:p>
            <a:endParaRPr lang="en-GB" dirty="0" smtClean="0"/>
          </a:p>
          <a:p>
            <a:r>
              <a:rPr lang="en-GB" dirty="0" smtClean="0"/>
              <a:t>ASP.NET MVC5</a:t>
            </a:r>
            <a:r>
              <a:rPr lang="en-GB" baseline="0" dirty="0" smtClean="0"/>
              <a:t> Fundamentals – 6 hours</a:t>
            </a:r>
          </a:p>
          <a:p>
            <a:r>
              <a:rPr lang="en-GB" baseline="0" dirty="0" smtClean="0"/>
              <a:t>Building Apps in MVC4 – 7 hours</a:t>
            </a:r>
          </a:p>
          <a:p>
            <a:r>
              <a:rPr lang="en-GB" baseline="0" dirty="0" smtClean="0"/>
              <a:t>ASP.NET MVC4 Fundamentals – 4 hours</a:t>
            </a:r>
          </a:p>
          <a:p>
            <a:r>
              <a:rPr lang="en-GB" baseline="0" dirty="0" smtClean="0"/>
              <a:t>Intro to MVC3 – 6 hours</a:t>
            </a:r>
          </a:p>
          <a:p>
            <a:endParaRPr lang="en-GB" baseline="0" dirty="0" smtClean="0"/>
          </a:p>
          <a:p>
            <a:r>
              <a:rPr lang="en-GB" baseline="0" dirty="0" err="1" smtClean="0"/>
              <a:t>nTier</a:t>
            </a:r>
            <a:r>
              <a:rPr lang="en-GB" baseline="0" dirty="0" smtClean="0"/>
              <a:t> – Steve Smith</a:t>
            </a:r>
          </a:p>
          <a:p>
            <a:r>
              <a:rPr lang="en-GB" baseline="0" dirty="0" smtClean="0"/>
              <a:t>Testing – Jessie Liberty</a:t>
            </a:r>
          </a:p>
          <a:p>
            <a:endParaRPr lang="en-GB" baseline="0" dirty="0" smtClean="0"/>
          </a:p>
          <a:p>
            <a:r>
              <a:rPr lang="en-GB" baseline="0" dirty="0" smtClean="0"/>
              <a:t>DDD – Rob </a:t>
            </a:r>
            <a:r>
              <a:rPr lang="en-GB" baseline="0" dirty="0" err="1" smtClean="0"/>
              <a:t>Conery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sz="1200" b="0" i="0" u="sng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http://pluralsight.com/training/Courses/Description/ioc-aspdotnet-mvc4"/>
              </a:rPr>
              <a:t>IoC</a:t>
            </a:r>
            <a:r>
              <a:rPr lang="en-GB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http://pluralsight.com/training/Courses/Description/ioc-aspdotnet-mvc4"/>
              </a:rPr>
              <a:t> http://pluralsight.com/training/Courses/Description/ioc-aspdotnet-mvc4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If you’re not a member, 200minutes free trial or look for giveaway tokens for a month..   Or get your work to pay for it </a:t>
            </a:r>
            <a:r>
              <a:rPr lang="en-GB" baseline="0" dirty="0" err="1" smtClean="0"/>
              <a:t>recurringly</a:t>
            </a:r>
            <a:r>
              <a:rPr lang="en-GB" baseline="0" dirty="0" smtClean="0"/>
              <a:t> £30 per month</a:t>
            </a:r>
          </a:p>
          <a:p>
            <a:endParaRPr lang="en-GB" baseline="0" dirty="0" smtClean="0"/>
          </a:p>
          <a:p>
            <a:r>
              <a:rPr lang="en-GB" baseline="0" dirty="0" smtClean="0"/>
              <a:t>So watched all of these, did lots of reading.. Took about 4 weeks to get something going…</a:t>
            </a:r>
          </a:p>
          <a:p>
            <a:endParaRPr lang="en-GB" baseline="0" dirty="0" smtClean="0"/>
          </a:p>
          <a:p>
            <a:r>
              <a:rPr lang="en-GB" baseline="0" dirty="0" smtClean="0"/>
              <a:t> and then Solution number 1 (winter)was like this</a:t>
            </a:r>
            <a:r>
              <a:rPr lang="en-GB" baseline="0" dirty="0" smtClean="0"/>
              <a:t>:</a:t>
            </a:r>
          </a:p>
          <a:p>
            <a:endParaRPr lang="en-GB" baseline="0" dirty="0" smtClean="0"/>
          </a:p>
          <a:p>
            <a:r>
              <a:rPr lang="en-GB" dirty="0" smtClean="0"/>
              <a:t>MVC 5 – New Authorisation model</a:t>
            </a:r>
          </a:p>
          <a:p>
            <a:r>
              <a:rPr lang="en-GB" dirty="0" smtClean="0"/>
              <a:t>Seed method</a:t>
            </a:r>
          </a:p>
          <a:p>
            <a:r>
              <a:rPr lang="en-GB" dirty="0" smtClean="0"/>
              <a:t>Azure – website free (10 per person)</a:t>
            </a:r>
          </a:p>
          <a:p>
            <a:r>
              <a:rPr lang="en-GB" dirty="0" smtClean="0"/>
              <a:t>Glimpse</a:t>
            </a:r>
          </a:p>
          <a:p>
            <a:r>
              <a:rPr lang="en-GB" dirty="0" smtClean="0"/>
              <a:t>Caching</a:t>
            </a:r>
          </a:p>
          <a:p>
            <a:r>
              <a:rPr lang="en-GB" dirty="0" err="1" smtClean="0"/>
              <a:t>PagedList.Mvc</a:t>
            </a:r>
            <a:endParaRPr lang="en-GB" dirty="0" smtClean="0"/>
          </a:p>
          <a:p>
            <a:r>
              <a:rPr lang="en-GB" dirty="0" smtClean="0"/>
              <a:t>ELMAH (Error Logging Modules and Handlers)</a:t>
            </a:r>
          </a:p>
          <a:p>
            <a:r>
              <a:rPr lang="en-GB" dirty="0" err="1" smtClean="0"/>
              <a:t>BitBucket</a:t>
            </a:r>
            <a:r>
              <a:rPr lang="en-GB" dirty="0" smtClean="0"/>
              <a:t> (good for private repos for free)</a:t>
            </a:r>
          </a:p>
          <a:p>
            <a:r>
              <a:rPr lang="en-GB" dirty="0" err="1" smtClean="0"/>
              <a:t>StructureMap</a:t>
            </a:r>
            <a:endParaRPr lang="en-GB" dirty="0" smtClean="0"/>
          </a:p>
          <a:p>
            <a:r>
              <a:rPr lang="en-GB" dirty="0" smtClean="0"/>
              <a:t>Repository Pattern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83388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Inspired by </a:t>
            </a:r>
            <a:r>
              <a:rPr lang="en-GB" dirty="0" err="1" smtClean="0"/>
              <a:t>Pluralsight</a:t>
            </a:r>
            <a:r>
              <a:rPr lang="en-GB" dirty="0" smtClean="0"/>
              <a:t> videos and K Scott Allen</a:t>
            </a:r>
          </a:p>
          <a:p>
            <a:endParaRPr lang="en-GB" dirty="0" smtClean="0"/>
          </a:p>
          <a:p>
            <a:r>
              <a:rPr lang="en-GB" dirty="0" smtClean="0"/>
              <a:t>view</a:t>
            </a:r>
          </a:p>
          <a:p>
            <a:r>
              <a:rPr lang="en-GB" dirty="0" smtClean="0"/>
              <a:t>	1break apart</a:t>
            </a:r>
          </a:p>
          <a:p>
            <a:r>
              <a:rPr lang="en-GB" dirty="0" smtClean="0"/>
              <a:t>	controller</a:t>
            </a:r>
          </a:p>
          <a:p>
            <a:r>
              <a:rPr lang="en-GB" dirty="0" smtClean="0"/>
              <a:t>	</a:t>
            </a:r>
            <a:r>
              <a:rPr lang="en-GB" dirty="0" err="1" smtClean="0"/>
              <a:t>IRepository</a:t>
            </a:r>
            <a:r>
              <a:rPr lang="en-GB" dirty="0" smtClean="0"/>
              <a:t>&lt;T&gt;</a:t>
            </a:r>
          </a:p>
          <a:p>
            <a:r>
              <a:rPr lang="en-GB" dirty="0" smtClean="0"/>
              <a:t>		</a:t>
            </a:r>
            <a:r>
              <a:rPr lang="en-GB" dirty="0" err="1" smtClean="0"/>
              <a:t>UoW</a:t>
            </a:r>
            <a:endParaRPr lang="en-GB" dirty="0" smtClean="0"/>
          </a:p>
          <a:p>
            <a:r>
              <a:rPr lang="en-GB" dirty="0" smtClean="0"/>
              <a:t>		Repository</a:t>
            </a:r>
          </a:p>
          <a:p>
            <a:r>
              <a:rPr lang="en-GB" dirty="0" smtClean="0"/>
              <a:t>		both</a:t>
            </a:r>
          </a:p>
          <a:p>
            <a:r>
              <a:rPr lang="en-GB" dirty="0" smtClean="0"/>
              <a:t>	validation</a:t>
            </a:r>
          </a:p>
          <a:p>
            <a:r>
              <a:rPr lang="en-GB" dirty="0" smtClean="0"/>
              <a:t>	test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4781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Standing on</a:t>
            </a:r>
            <a:r>
              <a:rPr lang="en-GB" baseline="0" dirty="0" smtClean="0"/>
              <a:t> the shoulders of giants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3043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Show code from Top</a:t>
            </a:r>
          </a:p>
          <a:p>
            <a:r>
              <a:rPr lang="en-GB" dirty="0" smtClean="0"/>
              <a:t>View</a:t>
            </a:r>
          </a:p>
          <a:p>
            <a:r>
              <a:rPr lang="en-GB" dirty="0" smtClean="0"/>
              <a:t>Controller</a:t>
            </a:r>
          </a:p>
          <a:p>
            <a:r>
              <a:rPr lang="en-GB" dirty="0" err="1" smtClean="0"/>
              <a:t>WinterDb</a:t>
            </a:r>
            <a:r>
              <a:rPr lang="en-GB" dirty="0" smtClean="0"/>
              <a:t> (</a:t>
            </a:r>
            <a:r>
              <a:rPr lang="en-GB" dirty="0" err="1" smtClean="0"/>
              <a:t>Irepo</a:t>
            </a:r>
            <a:r>
              <a:rPr lang="en-GB" dirty="0" smtClean="0"/>
              <a:t>&lt;T&gt;)</a:t>
            </a:r>
          </a:p>
          <a:p>
            <a:r>
              <a:rPr lang="en-GB" dirty="0" smtClean="0"/>
              <a:t>Model – Story</a:t>
            </a:r>
          </a:p>
          <a:p>
            <a:r>
              <a:rPr lang="en-GB" dirty="0" smtClean="0"/>
              <a:t>Tests – </a:t>
            </a:r>
            <a:r>
              <a:rPr lang="en-GB" dirty="0" err="1" smtClean="0"/>
              <a:t>StoryControllerTests</a:t>
            </a:r>
            <a:r>
              <a:rPr lang="en-GB" dirty="0" smtClean="0"/>
              <a:t>.. </a:t>
            </a:r>
          </a:p>
          <a:p>
            <a:r>
              <a:rPr lang="en-GB" dirty="0" smtClean="0"/>
              <a:t>	given</a:t>
            </a:r>
            <a:r>
              <a:rPr lang="en-GB" baseline="0" dirty="0" smtClean="0"/>
              <a:t> a valid story</a:t>
            </a:r>
          </a:p>
          <a:p>
            <a:r>
              <a:rPr lang="en-GB" baseline="0" dirty="0" smtClean="0"/>
              <a:t>	given invalid story</a:t>
            </a:r>
          </a:p>
          <a:p>
            <a:r>
              <a:rPr lang="en-GB" baseline="0" dirty="0" smtClean="0"/>
              <a:t>TDD style – from point of view of what the application should do</a:t>
            </a:r>
          </a:p>
          <a:p>
            <a:r>
              <a:rPr lang="en-GB" baseline="0" dirty="0" smtClean="0"/>
              <a:t>Complexity – </a:t>
            </a:r>
            <a:r>
              <a:rPr lang="en-GB" baseline="0" dirty="0" err="1" smtClean="0"/>
              <a:t>IoC</a:t>
            </a:r>
            <a:r>
              <a:rPr lang="en-GB" baseline="0" dirty="0" smtClean="0"/>
              <a:t>..broken somewhere..</a:t>
            </a:r>
          </a:p>
          <a:p>
            <a:endParaRPr lang="en-GB" baseline="0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55330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Zeal and opinion is coming up!</a:t>
            </a:r>
          </a:p>
          <a:p>
            <a:endParaRPr lang="en-GB" dirty="0" smtClean="0"/>
          </a:p>
          <a:p>
            <a:r>
              <a:rPr lang="en-GB" dirty="0" smtClean="0"/>
              <a:t>- Rob </a:t>
            </a:r>
            <a:r>
              <a:rPr lang="en-GB" dirty="0" err="1" smtClean="0"/>
              <a:t>Conery’s</a:t>
            </a:r>
            <a:r>
              <a:rPr lang="en-GB" dirty="0" smtClean="0"/>
              <a:t> summary</a:t>
            </a:r>
            <a:r>
              <a:rPr lang="en-GB" baseline="0" dirty="0" smtClean="0"/>
              <a:t> here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728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Dave </a:t>
            </a:r>
            <a:r>
              <a:rPr lang="en-GB" dirty="0" err="1" smtClean="0"/>
              <a:t>Mateer</a:t>
            </a:r>
            <a:r>
              <a:rPr lang="en-GB" dirty="0" smtClean="0"/>
              <a:t> – Brought up near</a:t>
            </a:r>
            <a:r>
              <a:rPr lang="en-GB" baseline="0" dirty="0" smtClean="0"/>
              <a:t> Glasgow… lived in New Zealand for 8 years.  Now live near Brighton… this isn’t Brighton</a:t>
            </a:r>
          </a:p>
          <a:p>
            <a:endParaRPr lang="en-GB" baseline="0" dirty="0" smtClean="0"/>
          </a:p>
          <a:p>
            <a:r>
              <a:rPr lang="en-GB" baseline="0" dirty="0" smtClean="0"/>
              <a:t>Degree is in Mechanical Engineering – worked offshore in Norway in oil business.</a:t>
            </a:r>
          </a:p>
          <a:p>
            <a:r>
              <a:rPr lang="en-GB" baseline="0" dirty="0" smtClean="0"/>
              <a:t>Worked as an outdoor instructor in UK, Sri Lanka and did Raleigh expeditions</a:t>
            </a:r>
          </a:p>
          <a:p>
            <a:r>
              <a:rPr lang="en-GB" baseline="0" dirty="0" smtClean="0"/>
              <a:t>Got into IT/Software in 1999 – 15 years.</a:t>
            </a:r>
          </a:p>
          <a:p>
            <a:r>
              <a:rPr lang="en-GB" baseline="0" dirty="0" smtClean="0"/>
              <a:t>Transitioned into a Dot Net developer since .NET2 days</a:t>
            </a:r>
          </a:p>
          <a:p>
            <a:endParaRPr lang="en-GB" baseline="0" dirty="0" smtClean="0"/>
          </a:p>
          <a:p>
            <a:r>
              <a:rPr lang="en-GB" baseline="0" dirty="0" smtClean="0"/>
              <a:t>Worked for small companies in UK, freelancer in Australia for 6 months, and NZ for 4 years..</a:t>
            </a:r>
          </a:p>
          <a:p>
            <a:r>
              <a:rPr lang="en-GB" baseline="0" dirty="0" smtClean="0"/>
              <a:t>Now I work for Quorum – Edinburgh based company.  40 people.  10 developers.  Major clients are large financial institutions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979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CQRS – </a:t>
            </a:r>
            <a:r>
              <a:rPr lang="en-GB" dirty="0" err="1" smtClean="0"/>
              <a:t>Udi</a:t>
            </a:r>
            <a:r>
              <a:rPr lang="en-GB" dirty="0" smtClean="0"/>
              <a:t> </a:t>
            </a:r>
            <a:r>
              <a:rPr lang="en-GB" dirty="0" err="1" smtClean="0"/>
              <a:t>Dahan</a:t>
            </a:r>
            <a:r>
              <a:rPr lang="en-GB" dirty="0" smtClean="0"/>
              <a:t> and Greg Young</a:t>
            </a:r>
          </a:p>
          <a:p>
            <a:r>
              <a:rPr lang="en-GB" dirty="0" smtClean="0"/>
              <a:t>Separate queries</a:t>
            </a:r>
            <a:r>
              <a:rPr lang="en-GB" baseline="0" dirty="0" smtClean="0"/>
              <a:t> and commands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77550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78988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smtClean="0"/>
              <a:t>Breaks idea of repository as works on a single</a:t>
            </a:r>
            <a:r>
              <a:rPr lang="en-GB" baseline="0" dirty="0" smtClean="0"/>
              <a:t> class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Not </a:t>
            </a:r>
            <a:r>
              <a:rPr lang="en-GB" baseline="0" dirty="0" err="1" smtClean="0"/>
              <a:t>transactional..repo</a:t>
            </a:r>
            <a:r>
              <a:rPr lang="en-GB" baseline="0" dirty="0" smtClean="0"/>
              <a:t> methods should be atomic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- allows flush of </a:t>
            </a:r>
            <a:r>
              <a:rPr lang="en-GB" baseline="0" dirty="0" err="1" smtClean="0"/>
              <a:t>UoW</a:t>
            </a:r>
            <a:endParaRPr lang="en-GB" baseline="0" dirty="0" smtClean="0"/>
          </a:p>
          <a:p>
            <a:pPr marL="171450" indent="-171450">
              <a:buFontTx/>
              <a:buChar char="-"/>
            </a:pPr>
            <a:r>
              <a:rPr lang="en-GB" baseline="0" dirty="0" err="1" smtClean="0"/>
              <a:t>Iqueryable</a:t>
            </a:r>
            <a:r>
              <a:rPr lang="en-GB" baseline="0" dirty="0" smtClean="0"/>
              <a:t> so can tweak query with where </a:t>
            </a:r>
            <a:r>
              <a:rPr lang="en-GB" baseline="0" dirty="0" err="1" smtClean="0"/>
              <a:t>clauses..breaks</a:t>
            </a:r>
            <a:r>
              <a:rPr lang="en-GB" baseline="0" dirty="0" smtClean="0"/>
              <a:t> repo encapsulation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- extra layer of </a:t>
            </a:r>
            <a:r>
              <a:rPr lang="en-GB" baseline="0" dirty="0" err="1" smtClean="0"/>
              <a:t>abstratcion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6878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20533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Have you heard the joke</a:t>
            </a:r>
            <a:r>
              <a:rPr lang="en-GB" baseline="0" dirty="0" smtClean="0"/>
              <a:t> about the boomerang?</a:t>
            </a:r>
          </a:p>
          <a:p>
            <a:r>
              <a:rPr lang="en-GB" baseline="0" dirty="0" smtClean="0"/>
              <a:t>It’ll come back to you…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9965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View Model</a:t>
            </a:r>
          </a:p>
          <a:p>
            <a:r>
              <a:rPr lang="en-GB" dirty="0" err="1" smtClean="0"/>
              <a:t>webgrid</a:t>
            </a:r>
            <a:endParaRPr lang="en-GB" dirty="0" smtClean="0"/>
          </a:p>
          <a:p>
            <a:r>
              <a:rPr lang="en-GB" dirty="0" smtClean="0"/>
              <a:t>html helpers</a:t>
            </a:r>
          </a:p>
          <a:p>
            <a:endParaRPr lang="en-GB" dirty="0" smtClean="0"/>
          </a:p>
          <a:p>
            <a:r>
              <a:rPr lang="en-GB" dirty="0" err="1" smtClean="0"/>
              <a:t>IoC</a:t>
            </a:r>
            <a:r>
              <a:rPr lang="en-GB" dirty="0" smtClean="0"/>
              <a:t> - repo and </a:t>
            </a:r>
            <a:r>
              <a:rPr lang="en-GB" dirty="0" err="1" smtClean="0"/>
              <a:t>UoW</a:t>
            </a:r>
            <a:r>
              <a:rPr lang="en-GB" dirty="0" smtClean="0"/>
              <a:t> </a:t>
            </a:r>
            <a:r>
              <a:rPr lang="en-GB" dirty="0" err="1" smtClean="0"/>
              <a:t>FActory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err="1" smtClean="0"/>
              <a:t>IQueryable</a:t>
            </a:r>
            <a:r>
              <a:rPr lang="en-GB" dirty="0" smtClean="0"/>
              <a:t> </a:t>
            </a:r>
          </a:p>
          <a:p>
            <a:r>
              <a:rPr lang="en-GB" dirty="0" err="1" smtClean="0"/>
              <a:t>PagerModel</a:t>
            </a:r>
            <a:r>
              <a:rPr lang="en-GB" dirty="0" smtClean="0"/>
              <a:t> abstraction</a:t>
            </a:r>
          </a:p>
          <a:p>
            <a:endParaRPr lang="en-GB" dirty="0" smtClean="0"/>
          </a:p>
          <a:p>
            <a:r>
              <a:rPr lang="en-GB" dirty="0" err="1" smtClean="0"/>
              <a:t>PeopleRepository</a:t>
            </a:r>
            <a:endParaRPr lang="en-GB" dirty="0" smtClean="0"/>
          </a:p>
          <a:p>
            <a:r>
              <a:rPr lang="en-GB" dirty="0" smtClean="0"/>
              <a:t>Repository base</a:t>
            </a:r>
          </a:p>
          <a:p>
            <a:endParaRPr lang="en-GB" dirty="0" smtClean="0"/>
          </a:p>
          <a:p>
            <a:r>
              <a:rPr lang="en-GB" dirty="0" smtClean="0"/>
              <a:t>Domain Entity and Value Objects</a:t>
            </a:r>
          </a:p>
          <a:p>
            <a:endParaRPr lang="en-GB" dirty="0" smtClean="0"/>
          </a:p>
          <a:p>
            <a:r>
              <a:rPr lang="en-GB" dirty="0" smtClean="0"/>
              <a:t>Validation</a:t>
            </a:r>
          </a:p>
          <a:p>
            <a:r>
              <a:rPr lang="en-GB" dirty="0" smtClean="0"/>
              <a:t>	look in person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26053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b="1" dirty="0" smtClean="0"/>
              <a:t>Previous Versions</a:t>
            </a:r>
          </a:p>
          <a:p>
            <a:r>
              <a:rPr lang="en-GB" dirty="0" smtClean="0"/>
              <a:t>BLL/DAL – lots of pass through code</a:t>
            </a:r>
          </a:p>
          <a:p>
            <a:r>
              <a:rPr lang="en-GB" dirty="0" smtClean="0"/>
              <a:t>DAL tight coupling making hard to test</a:t>
            </a:r>
          </a:p>
          <a:p>
            <a:r>
              <a:rPr lang="en-GB" dirty="0" smtClean="0"/>
              <a:t>SP’s hard to maintain and test</a:t>
            </a:r>
          </a:p>
          <a:p>
            <a:r>
              <a:rPr lang="en-GB" dirty="0" smtClean="0"/>
              <a:t>Validation was custom – now have better ways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4625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Have</a:t>
            </a:r>
            <a:r>
              <a:rPr lang="en-GB" baseline="0" dirty="0" smtClean="0"/>
              <a:t> a play – some good jokes on here </a:t>
            </a:r>
            <a:r>
              <a:rPr lang="en-GB" baseline="0" dirty="0" smtClean="0">
                <a:sym typeface="Wingdings" panose="05000000000000000000" pitchFamily="2" charset="2"/>
              </a:rPr>
              <a:t></a:t>
            </a:r>
          </a:p>
          <a:p>
            <a:endParaRPr lang="en-GB" baseline="0" dirty="0" smtClean="0">
              <a:sym typeface="Wingdings" panose="05000000000000000000" pitchFamily="2" charset="2"/>
            </a:endParaRPr>
          </a:p>
          <a:p>
            <a:r>
              <a:rPr lang="en-GB" baseline="0" dirty="0" smtClean="0">
                <a:sym typeface="Wingdings" panose="05000000000000000000" pitchFamily="2" charset="2"/>
              </a:rPr>
              <a:t>Try to </a:t>
            </a:r>
            <a:r>
              <a:rPr lang="en-GB" baseline="0" dirty="0" err="1" smtClean="0">
                <a:sym typeface="Wingdings" panose="05000000000000000000" pitchFamily="2" charset="2"/>
              </a:rPr>
              <a:t>upvote</a:t>
            </a:r>
            <a:r>
              <a:rPr lang="en-GB" baseline="0" dirty="0" smtClean="0">
                <a:sym typeface="Wingdings" panose="05000000000000000000" pitchFamily="2" charset="2"/>
              </a:rPr>
              <a:t> – you may see some business logic!</a:t>
            </a:r>
            <a:endParaRPr lang="en-GB" baseline="0" dirty="0" smtClean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0412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Jokes</a:t>
            </a:r>
          </a:p>
          <a:p>
            <a:r>
              <a:rPr lang="en-GB" dirty="0" smtClean="0"/>
              <a:t>Images</a:t>
            </a:r>
          </a:p>
          <a:p>
            <a:r>
              <a:rPr lang="en-GB" dirty="0" smtClean="0"/>
              <a:t>Videos</a:t>
            </a:r>
          </a:p>
          <a:p>
            <a:endParaRPr lang="en-GB" dirty="0" smtClean="0"/>
          </a:p>
          <a:p>
            <a:r>
              <a:rPr lang="en-GB" dirty="0" smtClean="0"/>
              <a:t>Can </a:t>
            </a:r>
            <a:r>
              <a:rPr lang="en-GB" dirty="0" err="1" smtClean="0"/>
              <a:t>upvote</a:t>
            </a:r>
            <a:r>
              <a:rPr lang="en-GB" dirty="0" smtClean="0"/>
              <a:t> any of them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83252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4375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Enterprise Apps</a:t>
            </a:r>
          </a:p>
          <a:p>
            <a:endParaRPr lang="en-GB" dirty="0" smtClean="0"/>
          </a:p>
          <a:p>
            <a:pPr marL="171450" indent="-171450">
              <a:buFontTx/>
              <a:buChar char="-"/>
            </a:pPr>
            <a:r>
              <a:rPr lang="en-GB" baseline="0" dirty="0" smtClean="0"/>
              <a:t>Old technology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Hacked together by many </a:t>
            </a:r>
            <a:r>
              <a:rPr lang="en-GB" baseline="0" dirty="0" err="1" smtClean="0"/>
              <a:t>many</a:t>
            </a:r>
            <a:r>
              <a:rPr lang="en-GB" baseline="0" dirty="0" smtClean="0"/>
              <a:t> people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Crucial to the business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Throw hardware at solutions to get them to perform (</a:t>
            </a:r>
            <a:r>
              <a:rPr lang="en-GB" baseline="0" dirty="0" err="1" smtClean="0"/>
              <a:t>perf</a:t>
            </a:r>
            <a:r>
              <a:rPr lang="en-GB" baseline="0" dirty="0" smtClean="0"/>
              <a:t> usually an issue)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Business logic in SP’s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0" indent="0">
              <a:buFontTx/>
              <a:buNone/>
            </a:pPr>
            <a:r>
              <a:rPr lang="en-GB" baseline="0" dirty="0" smtClean="0"/>
              <a:t>We come in and try to solve these issues</a:t>
            </a:r>
          </a:p>
          <a:p>
            <a:pPr marL="0" indent="0">
              <a:buFontTx/>
              <a:buNone/>
            </a:pPr>
            <a:endParaRPr lang="en-GB" baseline="0" dirty="0" smtClean="0"/>
          </a:p>
          <a:p>
            <a:pPr marL="0" indent="0">
              <a:buFontTx/>
              <a:buNone/>
            </a:pPr>
            <a:r>
              <a:rPr lang="en-GB" baseline="0" dirty="0" smtClean="0"/>
              <a:t>Over last 15 years I’ve found that most apps I develop are </a:t>
            </a:r>
            <a:r>
              <a:rPr lang="en-GB" baseline="0" dirty="0" err="1" smtClean="0"/>
              <a:t>CRUDy</a:t>
            </a:r>
            <a:r>
              <a:rPr lang="en-GB" baseline="0" dirty="0" smtClean="0"/>
              <a:t> – Create Read Update Delete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526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Inspired by Rob </a:t>
            </a:r>
            <a:r>
              <a:rPr lang="en-GB" dirty="0" err="1" smtClean="0"/>
              <a:t>Conery’s</a:t>
            </a:r>
            <a:r>
              <a:rPr lang="en-GB" dirty="0" smtClean="0"/>
              <a:t> talk on BDD on </a:t>
            </a:r>
            <a:r>
              <a:rPr lang="en-GB" dirty="0" err="1" smtClean="0"/>
              <a:t>pluralsight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42828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4247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Jeff Bezos – CEO of </a:t>
            </a:r>
            <a:r>
              <a:rPr lang="en-GB" dirty="0" smtClean="0"/>
              <a:t>Amazon</a:t>
            </a:r>
          </a:p>
          <a:p>
            <a:endParaRPr lang="en-GB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“Start with the customer and work backwards”</a:t>
            </a:r>
          </a:p>
          <a:p>
            <a:endParaRPr lang="en-GB" dirty="0" smtClean="0"/>
          </a:p>
          <a:p>
            <a:r>
              <a:rPr lang="en-GB" dirty="0" smtClean="0"/>
              <a:t>Easy to remember URL</a:t>
            </a:r>
          </a:p>
          <a:p>
            <a:r>
              <a:rPr lang="en-GB" dirty="0" smtClean="0"/>
              <a:t>Show all Jokes on 1 page</a:t>
            </a:r>
          </a:p>
          <a:p>
            <a:r>
              <a:rPr lang="en-GB" dirty="0" smtClean="0"/>
              <a:t>Default to highest rating first</a:t>
            </a:r>
          </a:p>
          <a:p>
            <a:r>
              <a:rPr lang="en-GB" dirty="0" smtClean="0"/>
              <a:t>Can see most recently added Jokes</a:t>
            </a:r>
          </a:p>
          <a:p>
            <a:r>
              <a:rPr lang="en-GB" dirty="0" smtClean="0"/>
              <a:t>Be able to anonymously vote for a Joke</a:t>
            </a:r>
          </a:p>
          <a:p>
            <a:r>
              <a:rPr lang="en-GB" dirty="0" smtClean="0"/>
              <a:t>Be able to CRUD jokes as an admin</a:t>
            </a:r>
          </a:p>
          <a:p>
            <a:r>
              <a:rPr lang="en-GB" dirty="0" smtClean="0"/>
              <a:t>Easy maintainable system can hand over to another developer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62979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blind man goes into a supermarket, picks his dog up, and swings it around his head. A passer by exclaims "What are you doing"????? The blind man says: Just looking around...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01527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19993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r>
              <a:rPr lang="en-GB" baseline="0" dirty="0" smtClean="0"/>
              <a:t>Enjoy Programming!!!</a:t>
            </a:r>
          </a:p>
          <a:p>
            <a:endParaRPr lang="en-GB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Ok but how…. I’m working in VB.NET on VS2005 for my day job, on a windows XP VM with 756MB of RAM…. Using </a:t>
            </a:r>
            <a:r>
              <a:rPr lang="en-GB" baseline="0" dirty="0" err="1" smtClean="0"/>
              <a:t>ClearCase</a:t>
            </a:r>
            <a:r>
              <a:rPr lang="en-GB" baseline="0" dirty="0" smtClean="0"/>
              <a:t> source control…???!!!!</a:t>
            </a:r>
          </a:p>
          <a:p>
            <a:endParaRPr lang="en-GB" baseline="0" dirty="0" smtClean="0"/>
          </a:p>
          <a:p>
            <a:r>
              <a:rPr lang="en-GB" baseline="0" dirty="0" smtClean="0"/>
              <a:t>John </a:t>
            </a:r>
            <a:r>
              <a:rPr lang="en-GB" baseline="0" dirty="0" err="1" smtClean="0"/>
              <a:t>Resig</a:t>
            </a:r>
            <a:r>
              <a:rPr lang="en-GB" baseline="0" dirty="0" smtClean="0"/>
              <a:t> – author of jQuery.. Hacker news…</a:t>
            </a:r>
          </a:p>
          <a:p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Started </a:t>
            </a:r>
            <a:r>
              <a:rPr lang="en-GB" baseline="0" dirty="0" smtClean="0"/>
              <a:t>getting up early… 5:45am seems okay for me.  6am-7:30am code</a:t>
            </a:r>
          </a:p>
          <a:p>
            <a:endParaRPr lang="en-GB" baseline="0" dirty="0" smtClean="0"/>
          </a:p>
          <a:p>
            <a:pPr marL="171450" indent="-171450">
              <a:buFontTx/>
              <a:buChar char="-"/>
            </a:pPr>
            <a:r>
              <a:rPr lang="en-GB" baseline="0" dirty="0" smtClean="0"/>
              <a:t>Take Ellie a cup of tea in bed!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171450" indent="-171450">
              <a:buFontTx/>
              <a:buChar char="-"/>
            </a:pPr>
            <a:r>
              <a:rPr lang="en-GB" baseline="0" dirty="0" smtClean="0"/>
              <a:t>Don’t check emails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Just try to code on your fun </a:t>
            </a:r>
            <a:r>
              <a:rPr lang="en-GB" baseline="0" dirty="0" smtClean="0"/>
              <a:t>project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0" indent="0">
              <a:buFontTx/>
              <a:buNone/>
            </a:pPr>
            <a:endParaRPr lang="en-GB" baseline="0" dirty="0" smtClean="0"/>
          </a:p>
          <a:p>
            <a:pPr marL="0" indent="0">
              <a:buFontTx/>
              <a:buNone/>
            </a:pPr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9481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Last fall, work on my 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coding side projects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came to a head: I wasn’t making adequate progress and I couldn’t find a way to get more done without sacrificing my ability to do effective work at 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Khan Academy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were a few major problems with how I was working on my side projects. I was primarily working on them during the weekends and sometimes in the evenings during the week. This is a strategy that does not work well for me, as it turns out. I was burdened with an incredible amount of stress to try and complete as much high quality work as possible during the weekend (and if I was unable to it felt like a failure). This was a problem as there’s no guarantee that every weekend will be free – nor that I’ll want to program all day for two days (removing any chance of relaxation or doing anything fun).</a:t>
            </a:r>
          </a:p>
          <a:p>
            <a:endParaRPr lang="en-GB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There’s also the issue that a week between working on some code is a long time, it’s very easy to forget what you were working on or what you left off on (even if you keep notes). Not to mention if you miss a weekend you end up with a two week gap as a result. That massive multi-week context switch can be deadly (I’ve had many side projects die due to attention starvation like that).</a:t>
            </a:r>
          </a:p>
          <a:p>
            <a:endParaRPr lang="en-GB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Inspired by the incredible work that 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Jennifer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Dewalt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completed last year, in which she taught herself programming by building 180 web sites in 180 days, I felt compelled to try a similar tactic: working on my side projects every single day.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94817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Sleep less</a:t>
            </a:r>
          </a:p>
          <a:p>
            <a:r>
              <a:rPr lang="en-GB" dirty="0" smtClean="0"/>
              <a:t>Can focus more at work</a:t>
            </a:r>
          </a:p>
          <a:p>
            <a:r>
              <a:rPr lang="en-GB" dirty="0" smtClean="0"/>
              <a:t>Less</a:t>
            </a:r>
            <a:r>
              <a:rPr lang="en-GB" baseline="0" dirty="0" smtClean="0"/>
              <a:t> tired in evening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26557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Exercise – ride to work.. 35mins each way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418132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550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Problems we solve at work are:</a:t>
            </a:r>
          </a:p>
          <a:p>
            <a:endParaRPr lang="en-GB" dirty="0" smtClean="0"/>
          </a:p>
          <a:p>
            <a:pPr marL="228600" indent="-228600">
              <a:buAutoNum type="arabicPeriod"/>
            </a:pPr>
            <a:r>
              <a:rPr lang="en-GB" dirty="0" smtClean="0"/>
              <a:t>Complexity – Story about</a:t>
            </a:r>
            <a:r>
              <a:rPr lang="en-GB" baseline="0" dirty="0" smtClean="0"/>
              <a:t> project with patterns..</a:t>
            </a:r>
            <a:r>
              <a:rPr lang="en-GB" baseline="0" dirty="0" err="1" smtClean="0"/>
              <a:t>silverlight</a:t>
            </a:r>
            <a:r>
              <a:rPr lang="en-GB" baseline="0" dirty="0" smtClean="0"/>
              <a:t>..</a:t>
            </a:r>
            <a:r>
              <a:rPr lang="en-GB" baseline="0" dirty="0" err="1" smtClean="0"/>
              <a:t>comand</a:t>
            </a:r>
            <a:r>
              <a:rPr lang="en-GB" baseline="0" dirty="0" smtClean="0"/>
              <a:t> pattern, many </a:t>
            </a:r>
            <a:r>
              <a:rPr lang="en-GB" baseline="0" dirty="0" err="1" smtClean="0"/>
              <a:t>layerers</a:t>
            </a:r>
            <a:r>
              <a:rPr lang="en-GB" baseline="0" dirty="0" smtClean="0"/>
              <a:t> of abstraction… no test.. Huge amounts of logic in SP’s</a:t>
            </a:r>
          </a:p>
          <a:p>
            <a:endParaRPr lang="en-GB" baseline="0" dirty="0" smtClean="0"/>
          </a:p>
          <a:p>
            <a:r>
              <a:rPr lang="en-GB" baseline="0" dirty="0" smtClean="0"/>
              <a:t>I used Integration testing (200 tests for SL front end) and a very simple service architecture.  EF for most of the </a:t>
            </a:r>
            <a:r>
              <a:rPr lang="en-GB" baseline="0" dirty="0" err="1" smtClean="0"/>
              <a:t>CRUDing</a:t>
            </a:r>
            <a:r>
              <a:rPr lang="en-GB" baseline="0" dirty="0" smtClean="0"/>
              <a:t>, and </a:t>
            </a:r>
            <a:r>
              <a:rPr lang="en-GB" baseline="0" dirty="0" err="1" smtClean="0"/>
              <a:t>sprocs</a:t>
            </a:r>
            <a:r>
              <a:rPr lang="en-GB" baseline="0" dirty="0" smtClean="0"/>
              <a:t> for the bits which needed optimisation</a:t>
            </a:r>
            <a:endParaRPr lang="en-GB" dirty="0" smtClean="0"/>
          </a:p>
          <a:p>
            <a:pPr marL="228600" indent="-228600">
              <a:buAutoNum type="arabicPeriod"/>
            </a:pPr>
            <a:endParaRPr lang="en-GB" baseline="0" dirty="0" smtClean="0"/>
          </a:p>
          <a:p>
            <a:pPr marL="228600" indent="-228600">
              <a:buAutoNum type="arabicPeriod"/>
            </a:pPr>
            <a:endParaRPr lang="en-GB" baseline="0" dirty="0" smtClean="0"/>
          </a:p>
          <a:p>
            <a:pPr marL="228600" indent="-228600">
              <a:buAutoNum type="arabicPeriod"/>
            </a:pPr>
            <a:endParaRPr lang="en-GB" dirty="0" smtClean="0"/>
          </a:p>
          <a:p>
            <a:r>
              <a:rPr lang="en-GB" dirty="0" smtClean="0"/>
              <a:t>2.  </a:t>
            </a:r>
            <a:r>
              <a:rPr lang="en-GB" dirty="0" err="1" smtClean="0"/>
              <a:t>Perfomance</a:t>
            </a:r>
            <a:endParaRPr lang="en-GB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 smtClean="0"/>
              <a:t>The </a:t>
            </a:r>
            <a:r>
              <a:rPr lang="en-GB" b="1" dirty="0" smtClean="0"/>
              <a:t>Plan</a:t>
            </a:r>
            <a:endParaRPr lang="en-GB" sz="1200" b="1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GB" sz="12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 smtClean="0"/>
              <a:t>3 Separate solutions which we’ll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 smtClean="0"/>
              <a:t>7 Top tips along the 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 smtClean="0"/>
              <a:t>Questions (please ask when you think of them)</a:t>
            </a:r>
          </a:p>
          <a:p>
            <a:endParaRPr lang="en-GB" dirty="0" smtClean="0"/>
          </a:p>
          <a:p>
            <a:r>
              <a:rPr lang="en-GB" dirty="0" smtClean="0"/>
              <a:t>Enterprise </a:t>
            </a:r>
            <a:r>
              <a:rPr lang="en-GB" dirty="0" smtClean="0"/>
              <a:t>Apps</a:t>
            </a:r>
          </a:p>
          <a:p>
            <a:endParaRPr lang="en-GB" dirty="0" smtClean="0"/>
          </a:p>
          <a:p>
            <a:pPr marL="171450" indent="-171450">
              <a:buFontTx/>
              <a:buChar char="-"/>
            </a:pPr>
            <a:r>
              <a:rPr lang="en-GB" baseline="0" dirty="0" smtClean="0"/>
              <a:t>Old technology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Hacked together by many </a:t>
            </a:r>
            <a:r>
              <a:rPr lang="en-GB" baseline="0" dirty="0" err="1" smtClean="0"/>
              <a:t>many</a:t>
            </a:r>
            <a:r>
              <a:rPr lang="en-GB" baseline="0" dirty="0" smtClean="0"/>
              <a:t> people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Crucial to the business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Throw hardware at solutions to get them to perform (</a:t>
            </a:r>
            <a:r>
              <a:rPr lang="en-GB" baseline="0" dirty="0" err="1" smtClean="0"/>
              <a:t>perf</a:t>
            </a:r>
            <a:r>
              <a:rPr lang="en-GB" baseline="0" dirty="0" smtClean="0"/>
              <a:t> usually an issue)</a:t>
            </a: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5266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2352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smtClean="0"/>
              <a:t>Who is using ASP.NET MVC in a current work project?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Who</a:t>
            </a:r>
            <a:r>
              <a:rPr lang="en-GB" baseline="0" dirty="0" smtClean="0"/>
              <a:t> has used it in the last 2 years for a work project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Who is here because they thought this session may have good jokes?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52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 smtClean="0"/>
              <a:t>Even if you’re a beginner swordsman, or an expert</a:t>
            </a:r>
          </a:p>
          <a:p>
            <a:pPr marL="0" indent="0">
              <a:buFontTx/>
              <a:buNone/>
            </a:pPr>
            <a:endParaRPr lang="en-GB" dirty="0" smtClean="0"/>
          </a:p>
          <a:p>
            <a:pPr marL="0" indent="0">
              <a:buFontTx/>
              <a:buNone/>
            </a:pPr>
            <a:r>
              <a:rPr lang="en-GB" dirty="0" smtClean="0"/>
              <a:t>Good News!!!</a:t>
            </a:r>
          </a:p>
          <a:p>
            <a:pPr marL="0" indent="0">
              <a:buFontTx/>
              <a:buNone/>
            </a:pPr>
            <a:endParaRPr lang="en-GB" baseline="0" dirty="0" smtClean="0"/>
          </a:p>
          <a:p>
            <a:pPr marL="0" indent="0">
              <a:buFontTx/>
              <a:buNone/>
            </a:pPr>
            <a:r>
              <a:rPr lang="en-GB" baseline="0" dirty="0" smtClean="0"/>
              <a:t>There is something here for everyone – the super experts, to the person who wants a new joke… we can always learn something from everyone.</a:t>
            </a:r>
          </a:p>
          <a:p>
            <a:pPr marL="0" indent="0">
              <a:buFontTx/>
              <a:buNone/>
            </a:pPr>
            <a:endParaRPr lang="en-GB" baseline="0" dirty="0" smtClean="0"/>
          </a:p>
          <a:p>
            <a:pPr marL="0" indent="0">
              <a:buFontTx/>
              <a:buNone/>
            </a:pPr>
            <a:r>
              <a:rPr lang="en-GB" baseline="0" dirty="0" smtClean="0"/>
              <a:t>Request – Please stop me if you’re confused, as someone else will be too.</a:t>
            </a:r>
          </a:p>
          <a:p>
            <a:pPr marL="0" indent="0">
              <a:buFontTx/>
              <a:buNone/>
            </a:pPr>
            <a:endParaRPr lang="en-GB" baseline="0" dirty="0" smtClean="0"/>
          </a:p>
          <a:p>
            <a:pPr marL="0" indent="0">
              <a:buFontTx/>
              <a:buNone/>
            </a:pPr>
            <a:r>
              <a:rPr lang="en-GB" baseline="0" dirty="0" smtClean="0"/>
              <a:t>Confession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652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683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Like</a:t>
            </a:r>
            <a:r>
              <a:rPr lang="en-GB" baseline="0" dirty="0" smtClean="0"/>
              <a:t> being told bad jokes </a:t>
            </a:r>
            <a:r>
              <a:rPr lang="en-GB" baseline="0" dirty="0" smtClean="0">
                <a:sym typeface="Wingdings" panose="05000000000000000000" pitchFamily="2" charset="2"/>
              </a:rPr>
              <a:t>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94185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F8376-BEBF-4732-9102-5F75F74706A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5068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4721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649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346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652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14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8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6509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4382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0061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167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7487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EB9F0-2283-4B90-80FD-5DA82D89C4ED}" type="datetimeFigureOut">
              <a:rPr lang="en-GB" smtClean="0"/>
              <a:t>15/05/2014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EA92F-5737-492A-A9E6-0A0C93E5A9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4623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avemateer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vesjokes.co.uk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hyperlink" Target="http://www.davesjokes.co.uk/" TargetMode="External"/><Relationship Id="rId4" Type="http://schemas.openxmlformats.org/officeDocument/2006/relationships/hyperlink" Target="mailto:davemateer@gmail.com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7 Top Tips – A full stack ASP.NET MVC5 EF6 Testable application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smtClean="0">
                <a:hlinkClick r:id="rId3"/>
              </a:rPr>
              <a:t>davemateer@gmail.com</a:t>
            </a:r>
            <a:endParaRPr lang="en-GB" dirty="0" smtClean="0"/>
          </a:p>
          <a:p>
            <a:r>
              <a:rPr lang="en-GB" dirty="0" smtClean="0"/>
              <a:t>Code and presentation on:</a:t>
            </a:r>
          </a:p>
          <a:p>
            <a:r>
              <a:rPr lang="en-GB" dirty="0" smtClean="0"/>
              <a:t>github.com/</a:t>
            </a:r>
            <a:r>
              <a:rPr lang="en-GB" dirty="0" err="1" smtClean="0"/>
              <a:t>djhmateer</a:t>
            </a:r>
            <a:r>
              <a:rPr lang="en-GB" dirty="0" smtClean="0"/>
              <a:t>/funny</a:t>
            </a:r>
          </a:p>
        </p:txBody>
      </p:sp>
    </p:spTree>
    <p:extLst>
      <p:ext uri="{BB962C8B-B14F-4D97-AF65-F5344CB8AC3E}">
        <p14:creationId xmlns:p14="http://schemas.microsoft.com/office/powerpoint/2010/main" val="2351159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71" y="188640"/>
            <a:ext cx="8229600" cy="1143000"/>
          </a:xfrm>
        </p:spPr>
        <p:txBody>
          <a:bodyPr/>
          <a:lstStyle/>
          <a:p>
            <a:r>
              <a:rPr lang="en-GB" b="1" dirty="0" smtClean="0"/>
              <a:t>A stick….</a:t>
            </a:r>
            <a:endParaRPr lang="en-GB" b="1" dirty="0"/>
          </a:p>
        </p:txBody>
      </p:sp>
      <p:pic>
        <p:nvPicPr>
          <p:cNvPr id="5122" name="Picture 2" descr="http://upload.wikimedia.org/wikipedia/commons/2/23/Dog_retrieving_stick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556792"/>
            <a:ext cx="7210723" cy="4808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169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340768"/>
            <a:ext cx="8229600" cy="1143000"/>
          </a:xfrm>
        </p:spPr>
        <p:txBody>
          <a:bodyPr>
            <a:normAutofit/>
          </a:bodyPr>
          <a:lstStyle/>
          <a:p>
            <a:r>
              <a:rPr lang="en-GB" b="1" dirty="0" smtClean="0"/>
              <a:t>File New Project..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76698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F:\Pictures\India Nepal slideshow\DSC_0076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161" y="260648"/>
            <a:ext cx="9283774" cy="617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30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980728"/>
            <a:ext cx="8229600" cy="3456384"/>
          </a:xfrm>
        </p:spPr>
        <p:txBody>
          <a:bodyPr>
            <a:normAutofit/>
          </a:bodyPr>
          <a:lstStyle/>
          <a:p>
            <a:r>
              <a:rPr lang="en-GB" b="1" dirty="0" smtClean="0"/>
              <a:t>Tip 0</a:t>
            </a:r>
            <a:br>
              <a:rPr lang="en-GB" b="1" dirty="0" smtClean="0"/>
            </a:br>
            <a:r>
              <a:rPr lang="en-GB" b="1" dirty="0"/>
              <a:t/>
            </a:r>
            <a:br>
              <a:rPr lang="en-GB" b="1" dirty="0"/>
            </a:br>
            <a:r>
              <a:rPr lang="en-GB" b="1" dirty="0" smtClean="0"/>
              <a:t/>
            </a:r>
            <a:br>
              <a:rPr lang="en-GB" b="1" dirty="0" smtClean="0"/>
            </a:br>
            <a:r>
              <a:rPr lang="en-GB" b="1" dirty="0" smtClean="0"/>
              <a:t>Source Control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02913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Problem?</a:t>
            </a:r>
            <a:endParaRPr lang="en-GB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39552" y="2708920"/>
            <a:ext cx="806489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b="1" dirty="0" smtClean="0"/>
              <a:t>“Want to remember jokes when I’m out for dinner, so I can make people laugh”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138428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5 months of coding later…</a:t>
            </a:r>
            <a:br>
              <a:rPr lang="en-GB" dirty="0" smtClean="0"/>
            </a:br>
            <a:r>
              <a:rPr lang="en-GB" dirty="0" smtClean="0"/>
              <a:t>and 2 solutions thrown away..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4520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1506" name="Picture 2" descr="http://www.programgood.net/content/binary/Windows-Live-Writer/WinterDay-3_999B/phot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28" y="-18008"/>
            <a:ext cx="97536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41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" y="0"/>
            <a:ext cx="8248972" cy="7185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6192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Solution 1 – </a:t>
            </a:r>
            <a:r>
              <a:rPr lang="en-GB" dirty="0" err="1" smtClean="0"/>
              <a:t>Winter..TDD</a:t>
            </a:r>
            <a:r>
              <a:rPr lang="en-GB" dirty="0" smtClean="0"/>
              <a:t> Style</a:t>
            </a:r>
            <a:endParaRPr lang="en-GB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88" y="1124744"/>
            <a:ext cx="8458138" cy="54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260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75" y="260648"/>
            <a:ext cx="8229600" cy="1036711"/>
          </a:xfrm>
        </p:spPr>
        <p:txBody>
          <a:bodyPr>
            <a:normAutofit fontScale="92500"/>
          </a:bodyPr>
          <a:lstStyle/>
          <a:p>
            <a:r>
              <a:rPr lang="en-GB" dirty="0" smtClean="0"/>
              <a:t>“</a:t>
            </a:r>
            <a:r>
              <a:rPr lang="en-GB" dirty="0"/>
              <a:t>I have found </a:t>
            </a:r>
            <a:r>
              <a:rPr lang="en-GB" dirty="0" smtClean="0"/>
              <a:t>[testing] </a:t>
            </a:r>
            <a:r>
              <a:rPr lang="en-GB" dirty="0"/>
              <a:t>to be the most beneficial practice I have ever followed in my </a:t>
            </a:r>
            <a:r>
              <a:rPr lang="en-GB" dirty="0" smtClean="0"/>
              <a:t>career”</a:t>
            </a:r>
          </a:p>
          <a:p>
            <a:endParaRPr lang="en-GB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175493"/>
            <a:ext cx="8339840" cy="5421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9240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Dave </a:t>
            </a:r>
            <a:r>
              <a:rPr lang="en-GB" dirty="0" err="1" smtClean="0"/>
              <a:t>Mateer</a:t>
            </a:r>
            <a:endParaRPr lang="en-GB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idx="1"/>
          </p:nvPr>
        </p:nvSpPr>
        <p:spPr/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6" name="Picture 2" descr="F:\Pictures\March2013 DSLR\DSC_008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189640" y="-3047596"/>
            <a:ext cx="9167390" cy="6095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F:\Pictures\India Nepal slideshow\DSC_040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31468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49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Show project1 - winter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33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Diagram of Project on 1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480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404665"/>
            <a:ext cx="9612559" cy="571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937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Unit Of Work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Create a “Context” or “Session”</a:t>
            </a:r>
          </a:p>
          <a:p>
            <a:r>
              <a:rPr lang="en-GB" dirty="0" smtClean="0"/>
              <a:t>Get objects from or add object to the session</a:t>
            </a:r>
          </a:p>
          <a:p>
            <a:r>
              <a:rPr lang="en-GB" dirty="0" smtClean="0"/>
              <a:t>Save the changes to the session </a:t>
            </a:r>
            <a:r>
              <a:rPr lang="en-GB" dirty="0" err="1" smtClean="0"/>
              <a:t>transactionally</a:t>
            </a:r>
            <a:r>
              <a:rPr lang="en-GB" dirty="0" smtClean="0"/>
              <a:t> when you are done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663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Repository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An object that contains </a:t>
            </a:r>
            <a:r>
              <a:rPr lang="en-GB" dirty="0" err="1" smtClean="0"/>
              <a:t>explicity</a:t>
            </a:r>
            <a:r>
              <a:rPr lang="en-GB" dirty="0" smtClean="0"/>
              <a:t>, transactional methods which return data or execute a command</a:t>
            </a:r>
          </a:p>
          <a:p>
            <a:r>
              <a:rPr lang="en-GB" dirty="0" err="1" smtClean="0"/>
              <a:t>Eg</a:t>
            </a:r>
            <a:r>
              <a:rPr lang="en-GB" dirty="0" smtClean="0"/>
              <a:t> </a:t>
            </a:r>
            <a:r>
              <a:rPr lang="en-GB" dirty="0" err="1" smtClean="0"/>
              <a:t>repo.GetUser</a:t>
            </a:r>
            <a:r>
              <a:rPr lang="en-GB" dirty="0" smtClean="0"/>
              <a:t>(ID)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565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UoW</a:t>
            </a:r>
            <a:r>
              <a:rPr lang="en-GB" dirty="0" smtClean="0"/>
              <a:t> – single instance of a session with large app with many objects.. Single session early..</a:t>
            </a:r>
            <a:r>
              <a:rPr lang="en-GB" dirty="0" err="1" smtClean="0"/>
              <a:t>ie</a:t>
            </a:r>
            <a:r>
              <a:rPr lang="en-GB" dirty="0" smtClean="0"/>
              <a:t> on controller.  </a:t>
            </a:r>
          </a:p>
          <a:p>
            <a:r>
              <a:rPr lang="en-GB" dirty="0" smtClean="0"/>
              <a:t>Repo – Spiralling methods.. </a:t>
            </a:r>
            <a:r>
              <a:rPr lang="en-GB" dirty="0" err="1" smtClean="0"/>
              <a:t>Eg</a:t>
            </a:r>
            <a:r>
              <a:rPr lang="en-GB" dirty="0" smtClean="0"/>
              <a:t> </a:t>
            </a:r>
            <a:r>
              <a:rPr lang="en-GB" dirty="0" err="1" smtClean="0"/>
              <a:t>GetOrdersByCustomer</a:t>
            </a:r>
            <a:r>
              <a:rPr lang="en-GB" dirty="0" smtClean="0"/>
              <a:t>, </a:t>
            </a:r>
            <a:r>
              <a:rPr lang="en-GB" dirty="0" err="1" smtClean="0"/>
              <a:t>GetOrdersByCustomer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858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UoW</a:t>
            </a:r>
            <a:r>
              <a:rPr lang="en-GB" dirty="0" smtClean="0"/>
              <a:t> and </a:t>
            </a:r>
            <a:r>
              <a:rPr lang="en-GB" dirty="0" err="1" smtClean="0"/>
              <a:t>IRepository</a:t>
            </a:r>
            <a:r>
              <a:rPr lang="en-GB" dirty="0" smtClean="0"/>
              <a:t>&lt;T&gt;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Defeats the purpose of both</a:t>
            </a:r>
          </a:p>
          <a:p>
            <a:r>
              <a:rPr lang="en-GB" dirty="0" smtClean="0"/>
              <a:t>Doubles abstraction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2780928"/>
            <a:ext cx="4495800" cy="361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624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Review of Solution 1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Good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Simple(</a:t>
            </a:r>
            <a:r>
              <a:rPr lang="en-GB" dirty="0" err="1" smtClean="0"/>
              <a:t>ish</a:t>
            </a:r>
            <a:r>
              <a:rPr lang="en-GB" dirty="0" smtClean="0"/>
              <a:t>)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Bad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Didn’t feel </a:t>
            </a:r>
            <a:r>
              <a:rPr lang="en-GB" dirty="0" err="1" smtClean="0"/>
              <a:t>Enterprisey</a:t>
            </a:r>
            <a:endParaRPr lang="en-GB" dirty="0" smtClean="0"/>
          </a:p>
          <a:p>
            <a:r>
              <a:rPr lang="en-GB" dirty="0" smtClean="0"/>
              <a:t>Wasn’t happy with validation</a:t>
            </a:r>
          </a:p>
          <a:p>
            <a:r>
              <a:rPr lang="en-GB" dirty="0" smtClean="0"/>
              <a:t>Do I need </a:t>
            </a:r>
            <a:r>
              <a:rPr lang="en-GB" dirty="0" err="1" smtClean="0"/>
              <a:t>IoC</a:t>
            </a:r>
            <a:r>
              <a:rPr lang="en-GB" dirty="0" smtClean="0"/>
              <a:t> yet?</a:t>
            </a:r>
          </a:p>
          <a:p>
            <a:r>
              <a:rPr lang="en-GB" dirty="0" smtClean="0"/>
              <a:t>Complexity for the sake of it..?</a:t>
            </a:r>
          </a:p>
          <a:p>
            <a:r>
              <a:rPr lang="en-GB" dirty="0" smtClean="0"/>
              <a:t>Why do I need </a:t>
            </a:r>
            <a:r>
              <a:rPr lang="en-GB" dirty="0" err="1" smtClean="0"/>
              <a:t>IRepository</a:t>
            </a:r>
            <a:r>
              <a:rPr lang="en-GB" dirty="0" smtClean="0"/>
              <a:t>&lt;T</a:t>
            </a:r>
            <a:r>
              <a:rPr lang="en-GB" dirty="0" smtClean="0"/>
              <a:t>&gt;?</a:t>
            </a:r>
          </a:p>
          <a:p>
            <a:r>
              <a:rPr lang="en-GB" dirty="0" smtClean="0"/>
              <a:t>Broken encapsulation – controller too fat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311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darrenlittle.com/wp-content/uploads/2011/09/boomerang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8082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Solution 2 - </a:t>
            </a:r>
            <a:r>
              <a:rPr lang="en-GB" dirty="0" err="1" smtClean="0"/>
              <a:t>nLayers</a:t>
            </a:r>
            <a:endParaRPr lang="en-GB" dirty="0"/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40768"/>
            <a:ext cx="2723303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2" name="Picture 4" descr="Image of Imar Spaanjaa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412776"/>
            <a:ext cx="2304256" cy="1731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635896" y="3717032"/>
            <a:ext cx="468052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MVP Since 2008</a:t>
            </a:r>
          </a:p>
          <a:p>
            <a:r>
              <a:rPr lang="en-GB" sz="2800" dirty="0" smtClean="0"/>
              <a:t>Huge 10 </a:t>
            </a:r>
            <a:r>
              <a:rPr lang="en-GB" sz="2800" dirty="0" smtClean="0"/>
              <a:t>part </a:t>
            </a:r>
            <a:r>
              <a:rPr lang="en-GB" sz="2800" dirty="0" smtClean="0"/>
              <a:t>tutorial on an ‘enterprise app’</a:t>
            </a:r>
          </a:p>
          <a:p>
            <a:endParaRPr lang="en-GB" sz="2800" dirty="0"/>
          </a:p>
          <a:p>
            <a:r>
              <a:rPr lang="en-GB" sz="2800" dirty="0"/>
              <a:t>http://imar.spaanjaars.com/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839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51520" y="2924944"/>
            <a:ext cx="8568952" cy="3384376"/>
          </a:xfrm>
        </p:spPr>
        <p:txBody>
          <a:bodyPr>
            <a:normAutofit/>
          </a:bodyPr>
          <a:lstStyle/>
          <a:p>
            <a:r>
              <a:rPr lang="en-GB" dirty="0" smtClean="0"/>
              <a:t>Employees</a:t>
            </a:r>
            <a:br>
              <a:rPr lang="en-GB" dirty="0" smtClean="0"/>
            </a:br>
            <a:r>
              <a:rPr lang="en-GB" dirty="0" smtClean="0"/>
              <a:t>40 Person company in Edinburgh</a:t>
            </a:r>
            <a:br>
              <a:rPr lang="en-GB" dirty="0" smtClean="0"/>
            </a:br>
            <a:r>
              <a:rPr lang="en-GB" dirty="0" smtClean="0"/>
              <a:t>Office in Brighton (3 people)</a:t>
            </a:r>
            <a:br>
              <a:rPr lang="en-GB" dirty="0" smtClean="0"/>
            </a:br>
            <a:r>
              <a:rPr lang="en-GB" dirty="0" smtClean="0"/>
              <a:t>Financial Services (banks)</a:t>
            </a:r>
            <a:endParaRPr lang="en-GB" dirty="0"/>
          </a:p>
        </p:txBody>
      </p:sp>
      <p:pic>
        <p:nvPicPr>
          <p:cNvPr id="2050" name="Picture 2" descr="C:\Users\davem_000\Downloads\Quorum logo_all files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7" y="260648"/>
            <a:ext cx="6794742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0808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Diagram here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2016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blog.pengoworks.com/enclosures/wtfm_cf7237e5-a580-4e22-a42a-f8597dd6c60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0"/>
            <a:ext cx="7236296" cy="681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598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Review of </a:t>
            </a:r>
            <a:r>
              <a:rPr lang="en-GB" dirty="0" err="1" smtClean="0"/>
              <a:t>nlayers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Good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Separation make </a:t>
            </a:r>
            <a:r>
              <a:rPr lang="en-GB" dirty="0" smtClean="0"/>
              <a:t>easier for larger </a:t>
            </a:r>
            <a:r>
              <a:rPr lang="en-GB" dirty="0" smtClean="0"/>
              <a:t>apps</a:t>
            </a:r>
          </a:p>
          <a:p>
            <a:r>
              <a:rPr lang="en-GB" dirty="0" smtClean="0"/>
              <a:t>Code reuse	</a:t>
            </a:r>
          </a:p>
          <a:p>
            <a:r>
              <a:rPr lang="en-GB" dirty="0" smtClean="0"/>
              <a:t>Classic Unit Testability </a:t>
            </a:r>
            <a:r>
              <a:rPr lang="en-GB" dirty="0" smtClean="0"/>
              <a:t>as </a:t>
            </a:r>
            <a:r>
              <a:rPr lang="en-GB" dirty="0" err="1" smtClean="0"/>
              <a:t>mockable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Bad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 smtClean="0"/>
              <a:t>Complex</a:t>
            </a:r>
          </a:p>
          <a:p>
            <a:r>
              <a:rPr lang="en-GB" dirty="0" smtClean="0"/>
              <a:t>Complex</a:t>
            </a:r>
          </a:p>
          <a:p>
            <a:r>
              <a:rPr lang="en-GB" dirty="0" smtClean="0"/>
              <a:t>Complex</a:t>
            </a:r>
          </a:p>
          <a:p>
            <a:r>
              <a:rPr lang="en-GB" dirty="0" smtClean="0"/>
              <a:t>Never made it to production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856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Project 3 - Funny</a:t>
            </a:r>
            <a:endParaRPr lang="en-GB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Please go to:  </a:t>
            </a:r>
            <a:r>
              <a:rPr lang="en-GB" dirty="0" smtClean="0">
                <a:hlinkClick r:id="rId3"/>
              </a:rPr>
              <a:t>www.davesjokes.co.uk</a:t>
            </a:r>
            <a:endParaRPr lang="en-GB" dirty="0" smtClean="0"/>
          </a:p>
          <a:p>
            <a:endParaRPr lang="en-GB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2204864"/>
            <a:ext cx="8387540" cy="417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577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demotivators.despair.com/demotivational/mistakesdemotivato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50" y="260648"/>
            <a:ext cx="9153350" cy="6453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70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696"/>
            <a:ext cx="9144000" cy="5246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3775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8720" y="980728"/>
            <a:ext cx="12820650" cy="405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2753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Own Diagram here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573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96"/>
            <a:ext cx="8748464" cy="6963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475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Review of Project 3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Good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smtClean="0"/>
              <a:t>Simple</a:t>
            </a:r>
          </a:p>
          <a:p>
            <a:r>
              <a:rPr lang="en-GB" dirty="0" smtClean="0"/>
              <a:t>Tests are easy</a:t>
            </a:r>
          </a:p>
          <a:p>
            <a:r>
              <a:rPr lang="en-GB" dirty="0" smtClean="0"/>
              <a:t>Gave what the customer wanted fast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Bad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 smtClean="0"/>
              <a:t>Slowdown of integration tests if not careful</a:t>
            </a:r>
          </a:p>
          <a:p>
            <a:r>
              <a:rPr lang="en-GB" dirty="0" err="1" smtClean="0"/>
              <a:t>UoW</a:t>
            </a:r>
            <a:r>
              <a:rPr lang="en-GB" dirty="0" smtClean="0"/>
              <a:t> could get complex as app grows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830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www.onethreefour.co.uk/files/2009/02/the-law-of-shiny-things-300x20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515409" cy="6597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114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www.guidedogs.org.uk/media/3305919/fully-trained-do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417240"/>
            <a:ext cx="5328592" cy="6002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100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Tip </a:t>
            </a:r>
            <a:r>
              <a:rPr lang="en-GB" dirty="0" smtClean="0"/>
              <a:t>6 </a:t>
            </a:r>
            <a:r>
              <a:rPr lang="en-GB" dirty="0" smtClean="0"/>
              <a:t>– Get working in production environment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Azure support in VS2013</a:t>
            </a:r>
          </a:p>
          <a:p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564904"/>
            <a:ext cx="5107404" cy="4022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277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How?</a:t>
            </a:r>
            <a:endParaRPr lang="en-GB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6656" y="-963488"/>
            <a:ext cx="6899299" cy="3590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6" name="Picture 4" descr="http://media-cdn.tripadvisor.com/media/photo-s/01/ae/96/56/sunrise-6am-start-you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2043113"/>
            <a:ext cx="5238750" cy="392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797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Coding every day..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079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42" name="Picture 2" descr="http://blog.peerindex.com/wp-content/uploads/2012/08/coffee-bean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30"/>
            <a:ext cx="9144000" cy="685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395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1266" name="Picture 2" descr="F:\Pictures\March 2013 phone\2013-10-30 07.46.1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12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>
            <a:normAutofit fontScale="85000" lnSpcReduction="10000"/>
          </a:bodyPr>
          <a:lstStyle/>
          <a:p>
            <a:r>
              <a:rPr lang="en-GB" dirty="0" smtClean="0"/>
              <a:t>0 – Source Control (Git)</a:t>
            </a:r>
          </a:p>
          <a:p>
            <a:r>
              <a:rPr lang="en-GB" dirty="0" smtClean="0"/>
              <a:t>1 – Start with customer </a:t>
            </a:r>
            <a:r>
              <a:rPr lang="en-GB" dirty="0" err="1" smtClean="0"/>
              <a:t>ie</a:t>
            </a:r>
            <a:r>
              <a:rPr lang="en-GB" dirty="0" smtClean="0"/>
              <a:t> tests (what you app does from customer point of view) and work backwards</a:t>
            </a:r>
          </a:p>
          <a:p>
            <a:r>
              <a:rPr lang="en-GB" dirty="0"/>
              <a:t>7 – Azure support </a:t>
            </a:r>
            <a:r>
              <a:rPr lang="en-GB" dirty="0" smtClean="0"/>
              <a:t>great.. Get app working end to end in production </a:t>
            </a:r>
            <a:r>
              <a:rPr lang="en-GB" dirty="0" err="1" smtClean="0"/>
              <a:t>environement</a:t>
            </a:r>
            <a:r>
              <a:rPr lang="en-GB" dirty="0" smtClean="0"/>
              <a:t> if possible (Azure)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2 – KISS (Keep it Simple).. </a:t>
            </a:r>
            <a:r>
              <a:rPr lang="en-GB" dirty="0" err="1" smtClean="0"/>
              <a:t>IoC</a:t>
            </a:r>
            <a:r>
              <a:rPr lang="en-GB" dirty="0" smtClean="0"/>
              <a:t>, </a:t>
            </a:r>
            <a:r>
              <a:rPr lang="en-GB" dirty="0" err="1" smtClean="0"/>
              <a:t>UoW</a:t>
            </a:r>
            <a:r>
              <a:rPr lang="en-GB" dirty="0" smtClean="0"/>
              <a:t>, </a:t>
            </a:r>
            <a:r>
              <a:rPr lang="en-GB" dirty="0" err="1" smtClean="0"/>
              <a:t>ViewModels</a:t>
            </a:r>
            <a:r>
              <a:rPr lang="en-GB" dirty="0" smtClean="0"/>
              <a:t>, </a:t>
            </a:r>
            <a:r>
              <a:rPr lang="en-GB" dirty="0" err="1" smtClean="0"/>
              <a:t>AutoMapper</a:t>
            </a:r>
            <a:r>
              <a:rPr lang="en-GB" dirty="0" smtClean="0"/>
              <a:t> needed??</a:t>
            </a:r>
          </a:p>
          <a:p>
            <a:r>
              <a:rPr lang="en-GB" dirty="0" smtClean="0"/>
              <a:t>3 – Composition over Inheritance</a:t>
            </a:r>
          </a:p>
          <a:p>
            <a:r>
              <a:rPr lang="en-GB" dirty="0" smtClean="0"/>
              <a:t>4 – Merge edit and create views</a:t>
            </a:r>
          </a:p>
          <a:p>
            <a:r>
              <a:rPr lang="en-GB" dirty="0" smtClean="0"/>
              <a:t>5 – Html ‘helpers’ – use html</a:t>
            </a:r>
          </a:p>
          <a:p>
            <a:r>
              <a:rPr lang="en-GB" dirty="0" smtClean="0"/>
              <a:t>6 – </a:t>
            </a:r>
            <a:r>
              <a:rPr lang="en-GB" dirty="0" err="1" smtClean="0"/>
              <a:t>Enum</a:t>
            </a:r>
            <a:r>
              <a:rPr lang="en-GB" dirty="0" smtClean="0"/>
              <a:t> support in 5.1</a:t>
            </a:r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415561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media-cdn.tripadvisor.com/media/photo-s/01/ae/96/56/sunrise-6am-start-you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3972" y="3693995"/>
            <a:ext cx="3299077" cy="2471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 you very much!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278260"/>
            <a:ext cx="5540444" cy="4847904"/>
          </a:xfrm>
        </p:spPr>
        <p:txBody>
          <a:bodyPr>
            <a:normAutofit fontScale="92500" lnSpcReduction="20000"/>
          </a:bodyPr>
          <a:lstStyle/>
          <a:p>
            <a:r>
              <a:rPr lang="en-GB" dirty="0" smtClean="0"/>
              <a:t>Enjoy programming </a:t>
            </a:r>
            <a:r>
              <a:rPr lang="en-GB" dirty="0" smtClean="0">
                <a:sym typeface="Wingdings" panose="05000000000000000000" pitchFamily="2" charset="2"/>
              </a:rPr>
              <a:t></a:t>
            </a:r>
            <a:endParaRPr lang="en-GB" dirty="0" smtClean="0"/>
          </a:p>
          <a:p>
            <a:r>
              <a:rPr lang="en-GB" dirty="0" smtClean="0"/>
              <a:t>Explore or code every day on something fun?</a:t>
            </a:r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>
                <a:hlinkClick r:id="rId4"/>
              </a:rPr>
              <a:t>davemateer@gmail.com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	(comments &amp; jokes too!)</a:t>
            </a:r>
          </a:p>
          <a:p>
            <a:pPr marL="0" indent="0">
              <a:buNone/>
            </a:pPr>
            <a:r>
              <a:rPr lang="en-GB" dirty="0" smtClean="0"/>
              <a:t> </a:t>
            </a:r>
          </a:p>
          <a:p>
            <a:r>
              <a:rPr lang="en-GB" dirty="0" smtClean="0"/>
              <a:t>github.com/</a:t>
            </a:r>
            <a:r>
              <a:rPr lang="en-GB" dirty="0" err="1" smtClean="0"/>
              <a:t>djhmateer</a:t>
            </a:r>
            <a:r>
              <a:rPr lang="en-GB" dirty="0" smtClean="0"/>
              <a:t>/funny</a:t>
            </a:r>
            <a:endParaRPr lang="en-GB" dirty="0" smtClean="0"/>
          </a:p>
          <a:p>
            <a:r>
              <a:rPr lang="en-GB" dirty="0" smtClean="0">
                <a:hlinkClick r:id="rId5"/>
              </a:rPr>
              <a:t>www.davesjokes.co.uk</a:t>
            </a: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5" name="Picture 2" descr="http://upload.wikimedia.org/wikipedia/commons/2/23/Dog_retrieving_stick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3972" y="1278259"/>
            <a:ext cx="3288163" cy="2192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71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872940" y="2924944"/>
            <a:ext cx="5486400" cy="1296144"/>
          </a:xfrm>
        </p:spPr>
        <p:txBody>
          <a:bodyPr>
            <a:normAutofit/>
          </a:bodyPr>
          <a:lstStyle/>
          <a:p>
            <a:r>
              <a:rPr lang="en-GB" b="1" dirty="0" smtClean="0"/>
              <a:t>Put your hand up if…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271586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:\Pictures\March 2013 phone\2013-09-21 17.35.0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788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546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20888"/>
            <a:ext cx="8229600" cy="1143000"/>
          </a:xfrm>
        </p:spPr>
        <p:txBody>
          <a:bodyPr/>
          <a:lstStyle/>
          <a:p>
            <a:r>
              <a:rPr lang="en-GB" b="1" dirty="0" smtClean="0"/>
              <a:t>CONFESSION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84130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Pictures\March 2013 phone\2013-10-19 14.19.4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41243"/>
            <a:ext cx="5112568" cy="6816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914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340768"/>
            <a:ext cx="8229600" cy="1143000"/>
          </a:xfrm>
        </p:spPr>
        <p:txBody>
          <a:bodyPr/>
          <a:lstStyle/>
          <a:p>
            <a:r>
              <a:rPr lang="en-GB" b="1" dirty="0" smtClean="0"/>
              <a:t>Q: What’s brown and sticky?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586664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1108</TotalTime>
  <Words>1680</Words>
  <Application>Microsoft Office PowerPoint</Application>
  <PresentationFormat>On-screen Show (4:3)</PresentationFormat>
  <Paragraphs>361</Paragraphs>
  <Slides>47</Slides>
  <Notes>40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Office Theme</vt:lpstr>
      <vt:lpstr>7 Top Tips – A full stack ASP.NET MVC5 EF6 Testable application</vt:lpstr>
      <vt:lpstr>Dave Mateer</vt:lpstr>
      <vt:lpstr>Employees 40 Person company in Edinburgh Office in Brighton (3 people) Financial Services (banks)</vt:lpstr>
      <vt:lpstr>PowerPoint Presentation</vt:lpstr>
      <vt:lpstr>Put your hand up if…</vt:lpstr>
      <vt:lpstr>PowerPoint Presentation</vt:lpstr>
      <vt:lpstr>CONFESSION</vt:lpstr>
      <vt:lpstr>PowerPoint Presentation</vt:lpstr>
      <vt:lpstr>Q: What’s brown and sticky?</vt:lpstr>
      <vt:lpstr>A stick….</vt:lpstr>
      <vt:lpstr>File New Project..</vt:lpstr>
      <vt:lpstr>PowerPoint Presentation</vt:lpstr>
      <vt:lpstr>Tip 0   Source Control</vt:lpstr>
      <vt:lpstr>Problem?</vt:lpstr>
      <vt:lpstr>5 months of coding later… and 2 solutions thrown away..</vt:lpstr>
      <vt:lpstr>PowerPoint Presentation</vt:lpstr>
      <vt:lpstr>PowerPoint Presentation</vt:lpstr>
      <vt:lpstr>Solution 1 – Winter..TDD Style</vt:lpstr>
      <vt:lpstr>PowerPoint Presentation</vt:lpstr>
      <vt:lpstr>Show project1 - winter</vt:lpstr>
      <vt:lpstr>Diagram of Project on 1 slide</vt:lpstr>
      <vt:lpstr>PowerPoint Presentation</vt:lpstr>
      <vt:lpstr>Unit Of Work</vt:lpstr>
      <vt:lpstr>Repository</vt:lpstr>
      <vt:lpstr>Problems</vt:lpstr>
      <vt:lpstr>UoW and IRepository&lt;T&gt;</vt:lpstr>
      <vt:lpstr>Review of Solution 1</vt:lpstr>
      <vt:lpstr>PowerPoint Presentation</vt:lpstr>
      <vt:lpstr>Solution 2 - nLayers</vt:lpstr>
      <vt:lpstr>Diagram here</vt:lpstr>
      <vt:lpstr>PowerPoint Presentation</vt:lpstr>
      <vt:lpstr>Review of nlayers</vt:lpstr>
      <vt:lpstr>Project 3 - Funny</vt:lpstr>
      <vt:lpstr>PowerPoint Presentation</vt:lpstr>
      <vt:lpstr>PowerPoint Presentation</vt:lpstr>
      <vt:lpstr>PowerPoint Presentation</vt:lpstr>
      <vt:lpstr>Own Diagram here</vt:lpstr>
      <vt:lpstr>PowerPoint Presentation</vt:lpstr>
      <vt:lpstr>Review of Project 3</vt:lpstr>
      <vt:lpstr>PowerPoint Presentation</vt:lpstr>
      <vt:lpstr>Tip 6 – Get working in production environment</vt:lpstr>
      <vt:lpstr>How?</vt:lpstr>
      <vt:lpstr>Coding every day..</vt:lpstr>
      <vt:lpstr>PowerPoint Presentation</vt:lpstr>
      <vt:lpstr>PowerPoint Presentation</vt:lpstr>
      <vt:lpstr>PowerPoint Presentation</vt:lpstr>
      <vt:lpstr>Thank you very much!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 Top Tips – A full stack ASP.NET MVC5 EF6 Testable application</dc:title>
  <dc:creator>davemateer@gmail.com</dc:creator>
  <cp:lastModifiedBy>davemateer@gmail.com</cp:lastModifiedBy>
  <cp:revision>170</cp:revision>
  <dcterms:created xsi:type="dcterms:W3CDTF">2014-05-11T11:41:30Z</dcterms:created>
  <dcterms:modified xsi:type="dcterms:W3CDTF">2014-05-15T06:59:07Z</dcterms:modified>
</cp:coreProperties>
</file>

<file path=docProps/thumbnail.jpeg>
</file>